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71" r:id="rId5"/>
    <p:sldId id="270" r:id="rId6"/>
    <p:sldId id="266" r:id="rId7"/>
    <p:sldId id="267" r:id="rId8"/>
    <p:sldId id="268" r:id="rId9"/>
    <p:sldId id="269" r:id="rId10"/>
    <p:sldId id="272" r:id="rId11"/>
    <p:sldId id="258" r:id="rId12"/>
    <p:sldId id="259" r:id="rId13"/>
    <p:sldId id="260" r:id="rId14"/>
    <p:sldId id="261" r:id="rId15"/>
    <p:sldId id="26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927C2-5953-4728-9245-C805B3C31F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46D49-7B4E-41B0-990F-44AD250E39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42EAF-CDAA-438C-B0D2-23AD16E92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14556-1C39-46BC-80E3-1F3EFC5CD62E}" type="datetimeFigureOut">
              <a:rPr lang="en-GB" smtClean="0"/>
              <a:t>26/07/2021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1263C-C384-4052-8CF1-40CB7FD16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083C0-C10B-4023-8048-A6040DE19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0059-6006-4340-8FD6-8B17215B5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662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3B097-005D-4230-84FE-0A10D25CE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2770D7-C1B9-498F-8792-030C6D9872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26583-5B01-44C0-BDC0-C6EEA6AEC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14556-1C39-46BC-80E3-1F3EFC5CD62E}" type="datetimeFigureOut">
              <a:rPr lang="en-GB" smtClean="0"/>
              <a:t>26/07/2021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155552-7831-47B5-92D0-A2643BC6F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BCC9F7-2083-4259-B035-B9FE745F9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0059-6006-4340-8FD6-8B17215B5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898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EC1BEB-18C8-4351-9CD3-174E43840C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B5057A-B263-47A1-8C9C-7E23EF01B3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11E9F5-4D3B-4CF7-BAD5-A28D425E7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14556-1C39-46BC-80E3-1F3EFC5CD62E}" type="datetimeFigureOut">
              <a:rPr lang="en-GB" smtClean="0"/>
              <a:t>26/07/2021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5B71A-8993-4361-942D-E7D578449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02FB6-3C39-4695-9560-F936EC73C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0059-6006-4340-8FD6-8B17215B5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504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BB553-52C1-45C5-812D-C34063CB8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6ED53-000F-4FE7-AEFF-45311812B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C621BE-90E4-4D99-A7D5-42A896236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14556-1C39-46BC-80E3-1F3EFC5CD62E}" type="datetimeFigureOut">
              <a:rPr lang="en-GB" smtClean="0"/>
              <a:t>26/07/2021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74BF2-2A29-4D5F-B01C-7CF9FC26D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EF13C-7414-4255-859A-307505F77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0059-6006-4340-8FD6-8B17215B5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384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C9B4A-0C15-4017-AE16-59AFA0B60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4FB73-52BE-4660-9867-6D466A2F2F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78149-BAE1-44A3-B44A-D09FDB5A1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14556-1C39-46BC-80E3-1F3EFC5CD62E}" type="datetimeFigureOut">
              <a:rPr lang="en-GB" smtClean="0"/>
              <a:t>26/07/2021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B1A1C-032E-4E6E-8048-DED3F11C0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EF33E-BE8D-4DE4-AB9B-14EE41651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0059-6006-4340-8FD6-8B17215B5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009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0AB1C-B65D-4EBD-B8C4-91B513465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1EBB8-9790-4468-B480-2DFC22D56A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84A785-4799-45B7-8A98-DB40468B6D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481045-2CD3-4ADD-BBF9-41937A5CC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14556-1C39-46BC-80E3-1F3EFC5CD62E}" type="datetimeFigureOut">
              <a:rPr lang="en-GB" smtClean="0"/>
              <a:t>26/07/2021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011CD-F1C5-4A6D-9582-6A023DD2A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F09FC5-11FF-457D-ACA9-C660F2444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0059-6006-4340-8FD6-8B17215B5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386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9F6C1-8A70-4DE6-ABD4-4DC8E4DDF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676D39-8236-4550-ABDA-3AAC600A0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AD5085-7B9B-45C4-9DDA-C6983AE04B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9F5302-60AE-43F2-B560-0676123B8F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B96CB6-F00C-4D86-92BC-51083190A3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61F4A2-9198-435A-ACA5-BF15C4D0B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14556-1C39-46BC-80E3-1F3EFC5CD62E}" type="datetimeFigureOut">
              <a:rPr lang="en-GB" smtClean="0"/>
              <a:t>26/07/2021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A6E699-422D-49E7-BD8C-70BE3ABC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11309E-C74A-4260-854C-8F3E11C49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0059-6006-4340-8FD6-8B17215B5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05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79A0F-E12A-4918-B59D-BB7BC48C5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3A3F16-4670-4DE4-80F7-56DBCA5C2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14556-1C39-46BC-80E3-1F3EFC5CD62E}" type="datetimeFigureOut">
              <a:rPr lang="en-GB" smtClean="0"/>
              <a:t>26/07/2021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D4479A-15B1-4540-BEEC-3B2031040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0AB745-1D0E-4CF8-B523-8AFB32B91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0059-6006-4340-8FD6-8B17215B5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488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5B46A2-519C-4714-B810-C4AA53CE2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14556-1C39-46BC-80E3-1F3EFC5CD62E}" type="datetimeFigureOut">
              <a:rPr lang="en-GB" smtClean="0"/>
              <a:t>26/07/2021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4821BB-6A92-49B4-868D-AF6126AF0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ED1E07-58F0-449D-91B5-806C613E2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0059-6006-4340-8FD6-8B17215B5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36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0963F-DE53-4263-82E7-C254D633C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B8765-38A9-41D6-B175-E500E2188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38479A-C4CF-4664-930F-D8A730814A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2F4D79-C9FC-456A-B325-9D79304CE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14556-1C39-46BC-80E3-1F3EFC5CD62E}" type="datetimeFigureOut">
              <a:rPr lang="en-GB" smtClean="0"/>
              <a:t>26/07/2021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B9AB17-AA0C-4102-A578-2C35291F2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8EA22C-AFC5-4F12-A989-7F6571977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0059-6006-4340-8FD6-8B17215B5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552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6F0F7-1E42-4F07-A18C-C203193E1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ED6892-E8AB-4941-8CE0-57614A3A07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5067B3-81C2-4021-B268-7B8E121F6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CDF427-70E7-461B-BE78-9759F8104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14556-1C39-46BC-80E3-1F3EFC5CD62E}" type="datetimeFigureOut">
              <a:rPr lang="en-GB" smtClean="0"/>
              <a:t>26/07/2021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8D6023-EBF9-42F7-8531-C59E40F1C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4DD33A-01D3-4644-A74D-31B095005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0059-6006-4340-8FD6-8B17215B5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138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8AC82C-1F3C-43F6-BADF-F9390E972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DF14AE-F55D-4EB9-8482-4F8485BCD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5769F-1922-45AF-BB60-DAADDD7DE3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14556-1C39-46BC-80E3-1F3EFC5CD62E}" type="datetimeFigureOut">
              <a:rPr lang="en-GB" smtClean="0"/>
              <a:t>26/07/2021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7C2CA-FF05-472D-9D7B-DA44C28011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25E6B-F938-4ACB-8A14-B527326617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C0059-6006-4340-8FD6-8B17215B5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224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telford.gov.uk/info/20794/standing_advisory_committee_on_religious_education_sacr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4DCFEDB-C8A0-41DB-BC93-37E60E35C3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5424" y="1343744"/>
            <a:ext cx="5760846" cy="2310312"/>
          </a:xfrm>
        </p:spPr>
        <p:txBody>
          <a:bodyPr>
            <a:normAutofit/>
          </a:bodyPr>
          <a:lstStyle/>
          <a:p>
            <a:r>
              <a:rPr lang="en-GB" sz="5200" dirty="0">
                <a:solidFill>
                  <a:schemeClr val="tx2"/>
                </a:solidFill>
              </a:rPr>
              <a:t>Our R.E. Curriculum</a:t>
            </a:r>
            <a:br>
              <a:rPr lang="en-GB" sz="5200" dirty="0">
                <a:solidFill>
                  <a:schemeClr val="tx2"/>
                </a:solidFill>
              </a:rPr>
            </a:br>
            <a:br>
              <a:rPr lang="en-GB" sz="5200" dirty="0">
                <a:solidFill>
                  <a:schemeClr val="tx2"/>
                </a:solidFill>
              </a:rPr>
            </a:br>
            <a:endParaRPr lang="en-GB" sz="5200" dirty="0">
              <a:solidFill>
                <a:schemeClr val="tx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1429A3-C9D8-4158-A025-C6D6AD832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6636" y="5653401"/>
            <a:ext cx="5760846" cy="682079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The New Agreed Syllabus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E722EF-B317-49BD-980A-3A3114232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158" y="2612292"/>
            <a:ext cx="5921016" cy="250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6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69A29-66B1-4210-98FE-76601DA4D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2994" y="155594"/>
            <a:ext cx="7924556" cy="5997556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solidFill>
                  <a:schemeClr val="tx2"/>
                </a:solidFill>
              </a:rPr>
              <a:t>Units enable children to make progression </a:t>
            </a:r>
            <a:br>
              <a:rPr lang="en-GB" sz="3600" b="1" dirty="0">
                <a:solidFill>
                  <a:schemeClr val="tx2"/>
                </a:solidFill>
              </a:rPr>
            </a:br>
            <a:br>
              <a:rPr lang="en-GB" sz="3600" b="1" dirty="0">
                <a:solidFill>
                  <a:schemeClr val="tx2"/>
                </a:solidFill>
              </a:rPr>
            </a:br>
            <a:r>
              <a:rPr lang="en-GB" sz="3600" b="1" dirty="0">
                <a:solidFill>
                  <a:schemeClr val="tx2"/>
                </a:solidFill>
              </a:rPr>
              <a:t>KNOWLEDGE</a:t>
            </a:r>
            <a:br>
              <a:rPr lang="en-GB" sz="3600" b="1" dirty="0">
                <a:solidFill>
                  <a:schemeClr val="tx2"/>
                </a:solidFill>
              </a:rPr>
            </a:br>
            <a:br>
              <a:rPr lang="en-GB" sz="3600" b="1" dirty="0">
                <a:solidFill>
                  <a:schemeClr val="tx2"/>
                </a:solidFill>
              </a:rPr>
            </a:br>
            <a:r>
              <a:rPr lang="en-GB" sz="3600" b="1" dirty="0">
                <a:solidFill>
                  <a:schemeClr val="tx2"/>
                </a:solidFill>
              </a:rPr>
              <a:t>CONCEPTS</a:t>
            </a:r>
            <a:br>
              <a:rPr lang="en-GB" sz="3600" b="1" dirty="0">
                <a:solidFill>
                  <a:schemeClr val="tx2"/>
                </a:solidFill>
              </a:rPr>
            </a:br>
            <a:br>
              <a:rPr lang="en-GB" sz="3600" b="1" dirty="0">
                <a:solidFill>
                  <a:schemeClr val="tx2"/>
                </a:solidFill>
              </a:rPr>
            </a:br>
            <a:r>
              <a:rPr lang="en-GB" sz="3600" b="1" dirty="0">
                <a:solidFill>
                  <a:schemeClr val="tx2"/>
                </a:solidFill>
              </a:rPr>
              <a:t>SKILLS</a:t>
            </a:r>
            <a:br>
              <a:rPr lang="en-GB" sz="3600" b="1" dirty="0">
                <a:solidFill>
                  <a:schemeClr val="tx2"/>
                </a:solidFill>
              </a:rPr>
            </a:br>
            <a:br>
              <a:rPr lang="en-GB" sz="3600" b="1" dirty="0">
                <a:solidFill>
                  <a:schemeClr val="tx2"/>
                </a:solidFill>
              </a:rPr>
            </a:br>
            <a:r>
              <a:rPr lang="en-GB" sz="3600" b="1" dirty="0">
                <a:solidFill>
                  <a:schemeClr val="tx2"/>
                </a:solidFill>
              </a:rPr>
              <a:t>ATTITUDES                             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CA023-FF0D-4B6C-87C1-21BCF4882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0412" y="2979336"/>
            <a:ext cx="5709721" cy="243086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18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000" dirty="0">
              <a:solidFill>
                <a:schemeClr val="tx2"/>
              </a:solidFill>
            </a:endParaRP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567DF98C-32D4-4EEE-9E73-AF8952F60CCB}"/>
              </a:ext>
            </a:extLst>
          </p:cNvPr>
          <p:cNvSpPr txBox="1">
            <a:spLocks/>
          </p:cNvSpPr>
          <p:nvPr/>
        </p:nvSpPr>
        <p:spPr>
          <a:xfrm>
            <a:off x="774516" y="5020574"/>
            <a:ext cx="10642662" cy="1837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6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OPINION: We should teach our children about different religions, no matter  what our beliefs are | Parent">
            <a:extLst>
              <a:ext uri="{FF2B5EF4-FFF2-40B4-BE49-F238E27FC236}">
                <a16:creationId xmlns:a16="http://schemas.microsoft.com/office/drawing/2014/main" id="{0F811B98-ECA4-4008-AB86-B67DB9564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16" y="2979336"/>
            <a:ext cx="3317949" cy="218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ligious Education – St Silas CE Primary School">
            <a:extLst>
              <a:ext uri="{FF2B5EF4-FFF2-40B4-BE49-F238E27FC236}">
                <a16:creationId xmlns:a16="http://schemas.microsoft.com/office/drawing/2014/main" id="{CAD3772C-68A7-48B3-8E09-743610BE1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966" y="2884086"/>
            <a:ext cx="3513168" cy="262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637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928F11-6140-4522-AE09-AB1710C09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5" y="190572"/>
            <a:ext cx="12191694" cy="1130295"/>
          </a:xfrm>
        </p:spPr>
        <p:txBody>
          <a:bodyPr>
            <a:normAutofit/>
          </a:bodyPr>
          <a:lstStyle/>
          <a:p>
            <a:pPr algn="ctr"/>
            <a:r>
              <a:rPr lang="en-US" sz="3200">
                <a:effectLst/>
                <a:latin typeface="Calibri Light" panose="020F0302020204030204" pitchFamily="34" charset="0"/>
                <a:ea typeface="MS Mincho" panose="02020609040205080304" pitchFamily="49" charset="-128"/>
                <a:cs typeface="Calibri Light" panose="020F0302020204030204" pitchFamily="34" charset="0"/>
              </a:rPr>
              <a:t>Progression in </a:t>
            </a:r>
            <a:r>
              <a:rPr lang="en-US" sz="3200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MS Mincho" panose="02020609040205080304" pitchFamily="49" charset="-128"/>
                <a:cs typeface="Calibri Light" panose="020F0302020204030204" pitchFamily="34" charset="0"/>
              </a:rPr>
              <a:t>CONCEPTS</a:t>
            </a:r>
            <a:br>
              <a:rPr lang="en-GB" sz="180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en-GB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EE7CA-7689-4981-A486-A0AFB1784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351" y="5632496"/>
            <a:ext cx="5709721" cy="2430864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GB" sz="2000">
                <a:solidFill>
                  <a:schemeClr val="tx2"/>
                </a:solidFill>
              </a:rPr>
              <a:t>Concepts</a:t>
            </a:r>
          </a:p>
          <a:p>
            <a:pPr marL="0" indent="0" algn="ctr">
              <a:buNone/>
            </a:pPr>
            <a:endParaRPr lang="en-GB" sz="2000" dirty="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26" name="Picture 1">
            <a:extLst>
              <a:ext uri="{FF2B5EF4-FFF2-40B4-BE49-F238E27FC236}">
                <a16:creationId xmlns:a16="http://schemas.microsoft.com/office/drawing/2014/main" id="{0AE04EED-DC8C-42CA-A049-A410F23D3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45" y="896928"/>
            <a:ext cx="10849603" cy="582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605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28F11-6140-4522-AE09-AB1710C09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137714"/>
            <a:ext cx="12191694" cy="1130295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effectLst/>
                <a:latin typeface="Calibri Light" panose="020F0302020204030204" pitchFamily="34" charset="0"/>
                <a:ea typeface="MS Mincho" panose="02020609040205080304" pitchFamily="49" charset="-128"/>
                <a:cs typeface="Calibri Light" panose="020F0302020204030204" pitchFamily="34" charset="0"/>
              </a:rPr>
              <a:t>Progression in </a:t>
            </a:r>
            <a:r>
              <a:rPr lang="en-US" sz="3200" dirty="0">
                <a:solidFill>
                  <a:srgbClr val="FF0000"/>
                </a:solidFill>
                <a:latin typeface="Calibri Light" panose="020F0302020204030204" pitchFamily="34" charset="0"/>
                <a:ea typeface="MS Mincho" panose="02020609040205080304" pitchFamily="49" charset="-128"/>
                <a:cs typeface="Calibri Light" panose="020F0302020204030204" pitchFamily="34" charset="0"/>
              </a:rPr>
              <a:t>KNOWLEDGE, </a:t>
            </a:r>
            <a:r>
              <a:rPr lang="en-US" sz="3200" dirty="0">
                <a:latin typeface="Calibri Light" panose="020F0302020204030204" pitchFamily="34" charset="0"/>
                <a:ea typeface="MS Mincho" panose="02020609040205080304" pitchFamily="49" charset="-128"/>
                <a:cs typeface="Calibri Light" panose="020F0302020204030204" pitchFamily="34" charset="0"/>
              </a:rPr>
              <a:t>for example:</a:t>
            </a:r>
            <a:br>
              <a:rPr lang="en-GB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en-GB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EE7CA-7689-4981-A486-A0AFB1784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6676" y="3048000"/>
            <a:ext cx="7938724" cy="4977260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endParaRPr lang="en-GB" sz="2000" dirty="0">
              <a:solidFill>
                <a:schemeClr val="tx2"/>
              </a:solidFill>
            </a:endParaRPr>
          </a:p>
        </p:txBody>
      </p:sp>
      <p:pic>
        <p:nvPicPr>
          <p:cNvPr id="2050" name="Picture 1">
            <a:extLst>
              <a:ext uri="{FF2B5EF4-FFF2-40B4-BE49-F238E27FC236}">
                <a16:creationId xmlns:a16="http://schemas.microsoft.com/office/drawing/2014/main" id="{D18546A8-5027-4188-A965-E162D6F05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57" y="707963"/>
            <a:ext cx="10403523" cy="601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7511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28F11-6140-4522-AE09-AB1710C09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137714"/>
            <a:ext cx="12191694" cy="1130295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effectLst/>
                <a:latin typeface="Calibri Light" panose="020F0302020204030204" pitchFamily="34" charset="0"/>
                <a:ea typeface="MS Mincho" panose="02020609040205080304" pitchFamily="49" charset="-128"/>
                <a:cs typeface="Calibri Light" panose="020F0302020204030204" pitchFamily="34" charset="0"/>
              </a:rPr>
              <a:t>Progression in </a:t>
            </a:r>
            <a:r>
              <a:rPr lang="en-US" sz="3200" dirty="0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MS Mincho" panose="02020609040205080304" pitchFamily="49" charset="-128"/>
                <a:cs typeface="Calibri Light" panose="020F0302020204030204" pitchFamily="34" charset="0"/>
              </a:rPr>
              <a:t>SKILLS</a:t>
            </a:r>
            <a:br>
              <a:rPr lang="en-GB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en-GB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EE7CA-7689-4981-A486-A0AFB1784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7212" y="1268009"/>
            <a:ext cx="4804387" cy="4977260"/>
          </a:xfrm>
        </p:spPr>
        <p:txBody>
          <a:bodyPr anchor="t">
            <a:normAutofit/>
          </a:bodyPr>
          <a:lstStyle/>
          <a:p>
            <a:pPr marL="0" indent="0">
              <a:spcAft>
                <a:spcPts val="430"/>
              </a:spcAft>
              <a:buNone/>
            </a:pPr>
            <a:r>
              <a:rPr lang="en-GB" sz="1800" dirty="0">
                <a:latin typeface="Helvetica 45 Light"/>
                <a:ea typeface="Arial" panose="020B0604020202020204" pitchFamily="34" charset="0"/>
                <a:cs typeface="Times New Roman" panose="02020603050405020304" pitchFamily="18" charset="0"/>
              </a:rPr>
              <a:t>For example:</a:t>
            </a:r>
          </a:p>
          <a:p>
            <a:pPr marL="0" indent="0">
              <a:spcAft>
                <a:spcPts val="430"/>
              </a:spcAft>
              <a:buNone/>
            </a:pPr>
            <a:endParaRPr lang="en-GB" sz="1800" dirty="0">
              <a:effectLst/>
              <a:latin typeface="Helvetica 45 Ligh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430"/>
              </a:spcAft>
            </a:pPr>
            <a:r>
              <a:rPr lang="en-GB" sz="2400" dirty="0">
                <a:effectLst/>
                <a:latin typeface="Helvetica 45 Light"/>
                <a:ea typeface="Arial" panose="020B0604020202020204" pitchFamily="34" charset="0"/>
                <a:cs typeface="Times New Roman" panose="02020603050405020304" pitchFamily="18" charset="0"/>
              </a:rPr>
              <a:t>asking pertinent and challenging questions </a:t>
            </a:r>
            <a:endParaRPr lang="en-GB" sz="24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430"/>
              </a:spcAft>
            </a:pPr>
            <a:r>
              <a:rPr lang="en-GB" sz="2400" dirty="0">
                <a:effectLst/>
                <a:latin typeface="Helvetica 45 Light"/>
                <a:ea typeface="Arial" panose="020B0604020202020204" pitchFamily="34" charset="0"/>
                <a:cs typeface="Times New Roman" panose="02020603050405020304" pitchFamily="18" charset="0"/>
              </a:rPr>
              <a:t>gathering, interpreting and analysing information </a:t>
            </a:r>
            <a:endParaRPr lang="en-GB" sz="24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430"/>
              </a:spcAft>
            </a:pPr>
            <a:r>
              <a:rPr lang="en-GB" sz="2400" dirty="0">
                <a:effectLst/>
                <a:latin typeface="Helvetica 45 Light"/>
                <a:ea typeface="Arial" panose="020B0604020202020204" pitchFamily="34" charset="0"/>
                <a:cs typeface="Times New Roman" panose="02020603050405020304" pitchFamily="18" charset="0"/>
              </a:rPr>
              <a:t>drawing conclusions and evaluating issues using good reasoning </a:t>
            </a:r>
            <a:endParaRPr lang="en-GB" sz="24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430"/>
              </a:spcAft>
            </a:pPr>
            <a:r>
              <a:rPr lang="en-GB" sz="2400" dirty="0">
                <a:latin typeface="Helvetica 45 Light"/>
                <a:ea typeface="Arial" panose="020B0604020202020204" pitchFamily="34" charset="0"/>
                <a:cs typeface="Times New Roman" panose="02020603050405020304" pitchFamily="18" charset="0"/>
              </a:rPr>
              <a:t>providing an</a:t>
            </a:r>
            <a:r>
              <a:rPr lang="en-GB" sz="2400" dirty="0">
                <a:effectLst/>
                <a:latin typeface="Helvetica 45 Light"/>
                <a:ea typeface="Arial" panose="020B0604020202020204" pitchFamily="34" charset="0"/>
                <a:cs typeface="Times New Roman" panose="02020603050405020304" pitchFamily="18" charset="0"/>
              </a:rPr>
              <a:t> argument </a:t>
            </a:r>
            <a:endParaRPr lang="en-GB" sz="24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430"/>
              </a:spcAft>
            </a:pPr>
            <a:r>
              <a:rPr lang="en-GB" sz="2400" dirty="0">
                <a:effectLst/>
                <a:latin typeface="Helvetica 45 Light"/>
                <a:ea typeface="Arial" panose="020B0604020202020204" pitchFamily="34" charset="0"/>
                <a:cs typeface="Times New Roman" panose="02020603050405020304" pitchFamily="18" charset="0"/>
              </a:rPr>
              <a:t>expressing their own opinions </a:t>
            </a:r>
            <a:endParaRPr lang="en-GB" sz="24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GB" sz="2000" dirty="0">
              <a:solidFill>
                <a:schemeClr val="tx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A1BBA8-4991-48D5-9CD7-84665CF0A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126" y="1754424"/>
            <a:ext cx="5161874" cy="400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842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28F11-6140-4522-AE09-AB1710C09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137714"/>
            <a:ext cx="12191694" cy="1130295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200" dirty="0">
                <a:effectLst/>
                <a:latin typeface="Calibri Light" panose="020F0302020204030204" pitchFamily="34" charset="0"/>
                <a:ea typeface="MS Mincho" panose="02020609040205080304" pitchFamily="49" charset="-128"/>
                <a:cs typeface="Calibri Light" panose="020F0302020204030204" pitchFamily="34" charset="0"/>
              </a:rPr>
            </a:br>
            <a:r>
              <a:rPr lang="en-US" sz="3600" dirty="0">
                <a:effectLst/>
                <a:latin typeface="Calibri Light" panose="020F0302020204030204" pitchFamily="34" charset="0"/>
                <a:ea typeface="MS Mincho" panose="02020609040205080304" pitchFamily="49" charset="-128"/>
                <a:cs typeface="Calibri Light" panose="020F0302020204030204" pitchFamily="34" charset="0"/>
              </a:rPr>
              <a:t>Progression in </a:t>
            </a:r>
            <a:r>
              <a:rPr lang="en-US" sz="3600" dirty="0">
                <a:solidFill>
                  <a:srgbClr val="FF0000"/>
                </a:solidFill>
                <a:latin typeface="Calibri Light" panose="020F0302020204030204" pitchFamily="34" charset="0"/>
                <a:ea typeface="MS Mincho" panose="02020609040205080304" pitchFamily="49" charset="-128"/>
                <a:cs typeface="Calibri Light" panose="020F0302020204030204" pitchFamily="34" charset="0"/>
              </a:rPr>
              <a:t>ATTUTUDES</a:t>
            </a:r>
            <a:br>
              <a:rPr lang="en-GB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en-GB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EE7CA-7689-4981-A486-A0AFB1784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439" y="1078823"/>
            <a:ext cx="11378565" cy="4977260"/>
          </a:xfrm>
        </p:spPr>
        <p:txBody>
          <a:bodyPr anchor="t">
            <a:normAutofit/>
          </a:bodyPr>
          <a:lstStyle/>
          <a:p>
            <a:pPr>
              <a:spcAft>
                <a:spcPts val="430"/>
              </a:spcAft>
            </a:pPr>
            <a:r>
              <a:rPr lang="en-GB" sz="2600" dirty="0">
                <a:effectLst/>
                <a:latin typeface="Helvetica 45 Light"/>
                <a:ea typeface="Arial" panose="020B0604020202020204" pitchFamily="34" charset="0"/>
                <a:cs typeface="Times New Roman" panose="02020603050405020304" pitchFamily="18" charset="0"/>
              </a:rPr>
              <a:t>Growing to be informed, respectful members of society who celebrate diversity and strive to understand others;</a:t>
            </a:r>
          </a:p>
          <a:p>
            <a:pPr>
              <a:spcAft>
                <a:spcPts val="430"/>
              </a:spcAft>
            </a:pPr>
            <a:endParaRPr lang="en-GB" sz="26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GB" sz="2600" dirty="0">
                <a:effectLst/>
                <a:latin typeface="Helvetica 45 Light"/>
                <a:ea typeface="Arial" panose="020B0604020202020204" pitchFamily="34" charset="0"/>
                <a:cs typeface="Times New Roman" panose="02020603050405020304" pitchFamily="18" charset="0"/>
              </a:rPr>
              <a:t>Developing knowledge of the beliefs and practices of religions and worldviews; </a:t>
            </a:r>
          </a:p>
          <a:p>
            <a:endParaRPr lang="en-GB" sz="2600" dirty="0">
              <a:effectLst/>
              <a:latin typeface="Helvetica 45 Ligh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GB" sz="2600" dirty="0">
                <a:latin typeface="Helvetica 45 Light"/>
                <a:ea typeface="Arial" panose="020B0604020202020204" pitchFamily="34" charset="0"/>
                <a:cs typeface="Times New Roman" panose="02020603050405020304" pitchFamily="18" charset="0"/>
              </a:rPr>
              <a:t>Forming</a:t>
            </a:r>
            <a:r>
              <a:rPr lang="en-GB" sz="2600" dirty="0">
                <a:effectLst/>
                <a:latin typeface="Helvetica 45 Light"/>
                <a:ea typeface="Arial" panose="020B0604020202020204" pitchFamily="34" charset="0"/>
                <a:cs typeface="Times New Roman" panose="02020603050405020304" pitchFamily="18" charset="0"/>
              </a:rPr>
              <a:t> informed opinions and an awareness of the implications of religion for the individual, the community and the environment. </a:t>
            </a:r>
            <a:endParaRPr lang="en-GB" sz="26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GB" sz="2000" dirty="0">
              <a:solidFill>
                <a:schemeClr val="tx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63422F-2EF8-4929-ABEA-3B4669D78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2625" y="4909182"/>
            <a:ext cx="4959605" cy="173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387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CD85B-DE18-4D33-8C24-987BE2D97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hlinkClick r:id="rId2"/>
              </a:rPr>
              <a:t>Standing Advisory Council on Religious Education (SACRE) - Telford &amp; Wrekin Council</a:t>
            </a:r>
            <a:endParaRPr lang="en-GB" sz="4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39C291-FC32-4D91-8B23-1B59597EA6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366728"/>
            <a:ext cx="10515600" cy="3269131"/>
          </a:xfrm>
        </p:spPr>
      </p:pic>
    </p:spTree>
    <p:extLst>
      <p:ext uri="{BB962C8B-B14F-4D97-AF65-F5344CB8AC3E}">
        <p14:creationId xmlns:p14="http://schemas.microsoft.com/office/powerpoint/2010/main" val="2622983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27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3969A29-66B1-4210-98FE-76601DA4D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2994" y="155594"/>
            <a:ext cx="7924556" cy="1837349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b="1" dirty="0">
                <a:solidFill>
                  <a:schemeClr val="tx2"/>
                </a:solidFill>
              </a:rPr>
              <a:t>KS1 – Christianity, Islam</a:t>
            </a:r>
            <a:br>
              <a:rPr lang="en-GB" sz="3600" b="1" dirty="0">
                <a:solidFill>
                  <a:schemeClr val="tx2"/>
                </a:solidFill>
              </a:rPr>
            </a:br>
            <a:br>
              <a:rPr lang="en-GB" sz="3600" b="1" dirty="0">
                <a:solidFill>
                  <a:schemeClr val="tx2"/>
                </a:solidFill>
              </a:rPr>
            </a:br>
            <a:r>
              <a:rPr lang="en-GB" sz="3600" b="1" dirty="0">
                <a:solidFill>
                  <a:schemeClr val="tx2"/>
                </a:solidFill>
              </a:rPr>
              <a:t>KS2 – Christianity, Islam, Hinduism/ Sikhism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CA023-FF0D-4B6C-87C1-21BCF4882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0412" y="2979336"/>
            <a:ext cx="5709721" cy="243086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180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000" dirty="0">
              <a:solidFill>
                <a:schemeClr val="tx2"/>
              </a:solidFill>
            </a:endParaRPr>
          </a:p>
        </p:txBody>
      </p:sp>
      <p:grpSp>
        <p:nvGrpSpPr>
          <p:cNvPr id="31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32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5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1E1F8AE-9E36-4D7E-9085-24F42BA45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806" y="2082918"/>
            <a:ext cx="7594990" cy="2629035"/>
          </a:xfrm>
          <a:prstGeom prst="rect">
            <a:avLst/>
          </a:prstGeom>
        </p:spPr>
      </p:pic>
      <p:sp>
        <p:nvSpPr>
          <p:cNvPr id="49" name="Title 1">
            <a:extLst>
              <a:ext uri="{FF2B5EF4-FFF2-40B4-BE49-F238E27FC236}">
                <a16:creationId xmlns:a16="http://schemas.microsoft.com/office/drawing/2014/main" id="{567DF98C-32D4-4EEE-9E73-AF8952F60CCB}"/>
              </a:ext>
            </a:extLst>
          </p:cNvPr>
          <p:cNvSpPr txBox="1">
            <a:spLocks/>
          </p:cNvSpPr>
          <p:nvPr/>
        </p:nvSpPr>
        <p:spPr>
          <a:xfrm>
            <a:off x="774516" y="5020574"/>
            <a:ext cx="10642662" cy="1837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>
                <a:solidFill>
                  <a:schemeClr val="tx2"/>
                </a:solidFill>
              </a:rPr>
              <a:t>The Agreed syllabus is planned for progression, builds on prior knowledge and clearly answers ‘why this, why now?’</a:t>
            </a:r>
            <a:endParaRPr lang="en-GB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289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CA023-FF0D-4B6C-87C1-21BCF4882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0412" y="2979336"/>
            <a:ext cx="5709721" cy="243086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180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000" dirty="0">
              <a:solidFill>
                <a:schemeClr val="tx2"/>
              </a:solidFill>
            </a:endParaRP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567DF98C-32D4-4EEE-9E73-AF8952F60CCB}"/>
              </a:ext>
            </a:extLst>
          </p:cNvPr>
          <p:cNvSpPr txBox="1">
            <a:spLocks/>
          </p:cNvSpPr>
          <p:nvPr/>
        </p:nvSpPr>
        <p:spPr>
          <a:xfrm>
            <a:off x="774516" y="5020574"/>
            <a:ext cx="10642662" cy="1837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600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77F0E72-D798-4B0C-B3F1-2DB582CBF1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258880"/>
              </p:ext>
            </p:extLst>
          </p:nvPr>
        </p:nvGraphicFramePr>
        <p:xfrm>
          <a:off x="248767" y="509872"/>
          <a:ext cx="11694160" cy="58382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5219">
                  <a:extLst>
                    <a:ext uri="{9D8B030D-6E8A-4147-A177-3AD203B41FA5}">
                      <a16:colId xmlns:a16="http://schemas.microsoft.com/office/drawing/2014/main" val="1506657194"/>
                    </a:ext>
                  </a:extLst>
                </a:gridCol>
                <a:gridCol w="3531388">
                  <a:extLst>
                    <a:ext uri="{9D8B030D-6E8A-4147-A177-3AD203B41FA5}">
                      <a16:colId xmlns:a16="http://schemas.microsoft.com/office/drawing/2014/main" val="103730787"/>
                    </a:ext>
                  </a:extLst>
                </a:gridCol>
                <a:gridCol w="2921025">
                  <a:extLst>
                    <a:ext uri="{9D8B030D-6E8A-4147-A177-3AD203B41FA5}">
                      <a16:colId xmlns:a16="http://schemas.microsoft.com/office/drawing/2014/main" val="3405692970"/>
                    </a:ext>
                  </a:extLst>
                </a:gridCol>
                <a:gridCol w="2866528">
                  <a:extLst>
                    <a:ext uri="{9D8B030D-6E8A-4147-A177-3AD203B41FA5}">
                      <a16:colId xmlns:a16="http://schemas.microsoft.com/office/drawing/2014/main" val="2118368864"/>
                    </a:ext>
                  </a:extLst>
                </a:gridCol>
              </a:tblGrid>
              <a:tr h="401095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effectLst/>
                        </a:rPr>
                        <a:t>Reception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535939"/>
                  </a:ext>
                </a:extLst>
              </a:tr>
              <a:tr h="4010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effectLst/>
                        </a:rPr>
                        <a:t> 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effectLst/>
                        </a:rPr>
                        <a:t>Autumn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effectLst/>
                        </a:rPr>
                        <a:t>Spring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effectLst/>
                        </a:rPr>
                        <a:t>Summer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5031140"/>
                  </a:ext>
                </a:extLst>
              </a:tr>
              <a:tr h="166024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effectLst/>
                        </a:rPr>
                        <a:t>Units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rgbClr val="FF0000"/>
                          </a:solidFill>
                          <a:effectLst/>
                        </a:rPr>
                        <a:t>Myself: Who am I?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effectLst/>
                        </a:rPr>
                        <a:t> 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rgbClr val="FF0000"/>
                          </a:solidFill>
                          <a:effectLst/>
                        </a:rPr>
                        <a:t>R.E. through play: a flexible ideas unit</a:t>
                      </a:r>
                      <a:endParaRPr lang="en-GB" sz="2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rgbClr val="FF0000"/>
                          </a:solidFill>
                          <a:effectLst/>
                        </a:rPr>
                        <a:t>Special Times: Welcoming a new baby and weddings</a:t>
                      </a:r>
                      <a:endParaRPr lang="en-GB" sz="2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4033897"/>
                  </a:ext>
                </a:extLst>
              </a:tr>
              <a:tr h="82081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effectLst/>
                        </a:rPr>
                        <a:t>2.  Festivals: How are they celebrated? (Christmas, Chinese New Year, Easter, </a:t>
                      </a:r>
                      <a:r>
                        <a:rPr lang="en-GB" sz="2800" dirty="0" err="1">
                          <a:effectLst/>
                        </a:rPr>
                        <a:t>Divali</a:t>
                      </a:r>
                      <a:r>
                        <a:rPr lang="en-GB" sz="2800" dirty="0">
                          <a:effectLst/>
                        </a:rPr>
                        <a:t>, Eid)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9184081"/>
                  </a:ext>
                </a:extLst>
              </a:tr>
              <a:tr h="22667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effectLst/>
                        </a:rPr>
                        <a:t>Religions studied in these units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effectLst/>
                        </a:rPr>
                        <a:t>Christianity + children’s own experiences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GB" sz="2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effectLst/>
                        </a:rPr>
                        <a:t> 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effectLst/>
                        </a:rPr>
                        <a:t>Christianity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effectLst/>
                        </a:rPr>
                        <a:t>Islam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effectLst/>
                        </a:rPr>
                        <a:t> 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effectLst/>
                        </a:rPr>
                        <a:t>Christianity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effectLst/>
                        </a:rPr>
                        <a:t>Islam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effectLst/>
                        </a:rPr>
                        <a:t> 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5746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4186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0F975-D3EB-4689-BA56-63F11674C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7680C79-FE81-4094-89D9-89614F2C47E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19760" y="558800"/>
          <a:ext cx="10871200" cy="62533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8066">
                  <a:extLst>
                    <a:ext uri="{9D8B030D-6E8A-4147-A177-3AD203B41FA5}">
                      <a16:colId xmlns:a16="http://schemas.microsoft.com/office/drawing/2014/main" val="2088683055"/>
                    </a:ext>
                  </a:extLst>
                </a:gridCol>
                <a:gridCol w="3282872">
                  <a:extLst>
                    <a:ext uri="{9D8B030D-6E8A-4147-A177-3AD203B41FA5}">
                      <a16:colId xmlns:a16="http://schemas.microsoft.com/office/drawing/2014/main" val="4288441227"/>
                    </a:ext>
                  </a:extLst>
                </a:gridCol>
                <a:gridCol w="2715462">
                  <a:extLst>
                    <a:ext uri="{9D8B030D-6E8A-4147-A177-3AD203B41FA5}">
                      <a16:colId xmlns:a16="http://schemas.microsoft.com/office/drawing/2014/main" val="325293007"/>
                    </a:ext>
                  </a:extLst>
                </a:gridCol>
                <a:gridCol w="2664800">
                  <a:extLst>
                    <a:ext uri="{9D8B030D-6E8A-4147-A177-3AD203B41FA5}">
                      <a16:colId xmlns:a16="http://schemas.microsoft.com/office/drawing/2014/main" val="1222369368"/>
                    </a:ext>
                  </a:extLst>
                </a:gridCol>
              </a:tblGrid>
              <a:tr h="461245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effectLst/>
                        </a:rPr>
                        <a:t>Year 1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873702"/>
                  </a:ext>
                </a:extLst>
              </a:tr>
              <a:tr h="4612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effectLst/>
                        </a:rPr>
                        <a:t> 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effectLst/>
                        </a:rPr>
                        <a:t>Autumn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effectLst/>
                        </a:rPr>
                        <a:t>Spring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effectLst/>
                        </a:rPr>
                        <a:t>Summer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0915906"/>
                  </a:ext>
                </a:extLst>
              </a:tr>
              <a:tr h="190919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effectLst/>
                        </a:rPr>
                        <a:t>Units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rgbClr val="FF0000"/>
                          </a:solidFill>
                          <a:effectLst/>
                        </a:rPr>
                        <a:t>Stories of Creation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GB" sz="2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Stories of Christians and Muslims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rgbClr val="FF0000"/>
                          </a:solidFill>
                          <a:effectLst/>
                        </a:rPr>
                        <a:t>Questions that puzzle us</a:t>
                      </a:r>
                      <a:endParaRPr lang="en-GB" sz="2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0467590"/>
                  </a:ext>
                </a:extLst>
              </a:tr>
              <a:tr h="46124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effectLst/>
                        </a:rPr>
                        <a:t>Celebration of  Festivals (Christmas, Easter, Sukkot, Divali, Eid)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387161"/>
                  </a:ext>
                </a:extLst>
              </a:tr>
              <a:tr h="25287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effectLst/>
                        </a:rPr>
                        <a:t>Religions studied in these units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effectLst/>
                        </a:rPr>
                        <a:t>Islam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effectLst/>
                        </a:rPr>
                        <a:t>Christianity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effectLst/>
                        </a:rPr>
                        <a:t> 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effectLst/>
                        </a:rPr>
                        <a:t>Islam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effectLst/>
                        </a:rPr>
                        <a:t>Christianity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effectLst/>
                        </a:rPr>
                        <a:t> 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effectLst/>
                        </a:rPr>
                        <a:t>Christianity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effectLst/>
                        </a:rPr>
                        <a:t> 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47245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6572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F002B-8AB7-4837-BB44-6168E0407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4FF4388-EF8C-4D5C-BD7A-2023C56750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6514317"/>
              </p:ext>
            </p:extLst>
          </p:nvPr>
        </p:nvGraphicFramePr>
        <p:xfrm>
          <a:off x="838200" y="163068"/>
          <a:ext cx="11038840" cy="67481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2116">
                  <a:extLst>
                    <a:ext uri="{9D8B030D-6E8A-4147-A177-3AD203B41FA5}">
                      <a16:colId xmlns:a16="http://schemas.microsoft.com/office/drawing/2014/main" val="246854611"/>
                    </a:ext>
                  </a:extLst>
                </a:gridCol>
                <a:gridCol w="3333495">
                  <a:extLst>
                    <a:ext uri="{9D8B030D-6E8A-4147-A177-3AD203B41FA5}">
                      <a16:colId xmlns:a16="http://schemas.microsoft.com/office/drawing/2014/main" val="566866178"/>
                    </a:ext>
                  </a:extLst>
                </a:gridCol>
                <a:gridCol w="2757336">
                  <a:extLst>
                    <a:ext uri="{9D8B030D-6E8A-4147-A177-3AD203B41FA5}">
                      <a16:colId xmlns:a16="http://schemas.microsoft.com/office/drawing/2014/main" val="1236312041"/>
                    </a:ext>
                  </a:extLst>
                </a:gridCol>
                <a:gridCol w="2705893">
                  <a:extLst>
                    <a:ext uri="{9D8B030D-6E8A-4147-A177-3AD203B41FA5}">
                      <a16:colId xmlns:a16="http://schemas.microsoft.com/office/drawing/2014/main" val="4278762685"/>
                    </a:ext>
                  </a:extLst>
                </a:gridCol>
              </a:tblGrid>
              <a:tr h="396014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effectLst/>
                        </a:rPr>
                        <a:t>Year 2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9012519"/>
                  </a:ext>
                </a:extLst>
              </a:tr>
              <a:tr h="3960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effectLst/>
                        </a:rPr>
                        <a:t> 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effectLst/>
                        </a:rPr>
                        <a:t>Autumn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effectLst/>
                        </a:rPr>
                        <a:t>Spring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effectLst/>
                        </a:rPr>
                        <a:t>Summer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8531407"/>
                  </a:ext>
                </a:extLst>
              </a:tr>
              <a:tr h="205361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effectLst/>
                        </a:rPr>
                        <a:t>Units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rgbClr val="FF0000"/>
                          </a:solidFill>
                          <a:effectLst/>
                        </a:rPr>
                        <a:t>Symbols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GB" sz="2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rgbClr val="FF0000"/>
                          </a:solidFill>
                          <a:effectLst/>
                        </a:rPr>
                        <a:t>Holy Books</a:t>
                      </a:r>
                      <a:endParaRPr lang="en-GB" sz="2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rgbClr val="FF0000"/>
                          </a:solidFill>
                          <a:effectLst/>
                        </a:rPr>
                        <a:t>Beginning to Learn about Islam</a:t>
                      </a:r>
                      <a:endParaRPr lang="en-GB" sz="2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1782304"/>
                  </a:ext>
                </a:extLst>
              </a:tr>
              <a:tr h="81041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effectLst/>
                        </a:rPr>
                        <a:t>Celebration of  Festivals (Christmas, Chinese New Year, Easter, </a:t>
                      </a:r>
                      <a:r>
                        <a:rPr lang="en-GB" sz="2800" dirty="0" err="1">
                          <a:effectLst/>
                        </a:rPr>
                        <a:t>Divali</a:t>
                      </a:r>
                      <a:r>
                        <a:rPr lang="en-GB" sz="2800" dirty="0">
                          <a:effectLst/>
                        </a:rPr>
                        <a:t>, Eid)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664849"/>
                  </a:ext>
                </a:extLst>
              </a:tr>
              <a:tr h="29290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effectLst/>
                        </a:rPr>
                        <a:t>Religions studied in these units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effectLst/>
                        </a:rPr>
                        <a:t>Christianity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effectLst/>
                        </a:rPr>
                        <a:t>Islam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effectLst/>
                        </a:rPr>
                        <a:t> 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effectLst/>
                        </a:rPr>
                        <a:t>Christianity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effectLst/>
                        </a:rPr>
                        <a:t>Islam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effectLst/>
                        </a:rPr>
                        <a:t> 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effectLst/>
                        </a:rPr>
                        <a:t>Islam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effectLst/>
                        </a:rPr>
                        <a:t> 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1459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6928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D852D-99B2-46CB-B1EE-39FB680EB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39F062E-B138-4964-A4C5-C9AE29AC1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9595311"/>
              </p:ext>
            </p:extLst>
          </p:nvPr>
        </p:nvGraphicFramePr>
        <p:xfrm>
          <a:off x="640080" y="802641"/>
          <a:ext cx="10880092" cy="53800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9872">
                  <a:extLst>
                    <a:ext uri="{9D8B030D-6E8A-4147-A177-3AD203B41FA5}">
                      <a16:colId xmlns:a16="http://schemas.microsoft.com/office/drawing/2014/main" val="3338943060"/>
                    </a:ext>
                  </a:extLst>
                </a:gridCol>
                <a:gridCol w="3285557">
                  <a:extLst>
                    <a:ext uri="{9D8B030D-6E8A-4147-A177-3AD203B41FA5}">
                      <a16:colId xmlns:a16="http://schemas.microsoft.com/office/drawing/2014/main" val="4071272164"/>
                    </a:ext>
                  </a:extLst>
                </a:gridCol>
                <a:gridCol w="2717683">
                  <a:extLst>
                    <a:ext uri="{9D8B030D-6E8A-4147-A177-3AD203B41FA5}">
                      <a16:colId xmlns:a16="http://schemas.microsoft.com/office/drawing/2014/main" val="1582716922"/>
                    </a:ext>
                  </a:extLst>
                </a:gridCol>
                <a:gridCol w="2666980">
                  <a:extLst>
                    <a:ext uri="{9D8B030D-6E8A-4147-A177-3AD203B41FA5}">
                      <a16:colId xmlns:a16="http://schemas.microsoft.com/office/drawing/2014/main" val="1966676352"/>
                    </a:ext>
                  </a:extLst>
                </a:gridCol>
              </a:tblGrid>
              <a:tr h="448326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effectLst/>
                        </a:rPr>
                        <a:t>Year 3 and 4 (A)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1486724"/>
                  </a:ext>
                </a:extLst>
              </a:tr>
              <a:tr h="4483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effectLst/>
                        </a:rPr>
                        <a:t> 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effectLst/>
                        </a:rPr>
                        <a:t>Autumn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effectLst/>
                        </a:rPr>
                        <a:t>Spring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effectLst/>
                        </a:rPr>
                        <a:t>Summer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9588907"/>
                  </a:ext>
                </a:extLst>
              </a:tr>
              <a:tr h="23686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effectLst/>
                        </a:rPr>
                        <a:t>Units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solidFill>
                            <a:srgbClr val="FF0000"/>
                          </a:solidFill>
                          <a:effectLst/>
                        </a:rPr>
                        <a:t>13. Divali: How and why is the festival celebrated and what does it mean?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GB" sz="28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solidFill>
                            <a:srgbClr val="FF0000"/>
                          </a:solidFill>
                          <a:effectLst/>
                        </a:rPr>
                        <a:t>18. Does a beautiful world mean there is a wonderful God?</a:t>
                      </a:r>
                      <a:endParaRPr lang="en-GB" sz="28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rgbClr val="FF0000"/>
                          </a:solidFill>
                          <a:effectLst/>
                        </a:rPr>
                        <a:t>2. Keeping the 5 pillars of Islam today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GB" sz="2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0543026"/>
                  </a:ext>
                </a:extLst>
              </a:tr>
              <a:tr h="21147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effectLst/>
                        </a:rPr>
                        <a:t>Religions studied in these units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effectLst/>
                        </a:rPr>
                        <a:t>Hinduism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effectLst/>
                        </a:rPr>
                        <a:t>Christianity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effectLst/>
                        </a:rPr>
                        <a:t>Sikhism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effectLst/>
                        </a:rPr>
                        <a:t> 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effectLst/>
                        </a:rPr>
                        <a:t>Islam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9179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7390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1CC02-067E-4C6C-BCC9-D50CEBB2B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1FD2274-D448-49B4-BD4D-36D9BFE66D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0240923"/>
              </p:ext>
            </p:extLst>
          </p:nvPr>
        </p:nvGraphicFramePr>
        <p:xfrm>
          <a:off x="632460" y="820176"/>
          <a:ext cx="10927079" cy="5672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9416">
                  <a:extLst>
                    <a:ext uri="{9D8B030D-6E8A-4147-A177-3AD203B41FA5}">
                      <a16:colId xmlns:a16="http://schemas.microsoft.com/office/drawing/2014/main" val="4040462517"/>
                    </a:ext>
                  </a:extLst>
                </a:gridCol>
                <a:gridCol w="3299746">
                  <a:extLst>
                    <a:ext uri="{9D8B030D-6E8A-4147-A177-3AD203B41FA5}">
                      <a16:colId xmlns:a16="http://schemas.microsoft.com/office/drawing/2014/main" val="293968791"/>
                    </a:ext>
                  </a:extLst>
                </a:gridCol>
                <a:gridCol w="2729419">
                  <a:extLst>
                    <a:ext uri="{9D8B030D-6E8A-4147-A177-3AD203B41FA5}">
                      <a16:colId xmlns:a16="http://schemas.microsoft.com/office/drawing/2014/main" val="2380912805"/>
                    </a:ext>
                  </a:extLst>
                </a:gridCol>
                <a:gridCol w="2678498">
                  <a:extLst>
                    <a:ext uri="{9D8B030D-6E8A-4147-A177-3AD203B41FA5}">
                      <a16:colId xmlns:a16="http://schemas.microsoft.com/office/drawing/2014/main" val="3624813553"/>
                    </a:ext>
                  </a:extLst>
                </a:gridCol>
              </a:tblGrid>
              <a:tr h="516769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effectLst/>
                        </a:rPr>
                        <a:t>Year 3 and 4 (B)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5056604"/>
                  </a:ext>
                </a:extLst>
              </a:tr>
              <a:tr h="5167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effectLst/>
                        </a:rPr>
                        <a:t> 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effectLst/>
                        </a:rPr>
                        <a:t>Autumn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effectLst/>
                        </a:rPr>
                        <a:t>Spring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effectLst/>
                        </a:rPr>
                        <a:t>Summer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1731507"/>
                  </a:ext>
                </a:extLst>
              </a:tr>
              <a:tr h="15982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effectLst/>
                        </a:rPr>
                        <a:t>Units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solidFill>
                            <a:srgbClr val="FF0000"/>
                          </a:solidFill>
                          <a:effectLst/>
                        </a:rPr>
                        <a:t>Family and Faith: How are Christian and other religious families led?</a:t>
                      </a:r>
                      <a:endParaRPr lang="en-GB" sz="28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solidFill>
                            <a:srgbClr val="FF0000"/>
                          </a:solidFill>
                          <a:effectLst/>
                        </a:rPr>
                        <a:t>18. What can we learn from visiting sacred places?</a:t>
                      </a:r>
                      <a:endParaRPr lang="en-GB" sz="28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rgbClr val="FF0000"/>
                          </a:solidFill>
                          <a:effectLst/>
                        </a:rPr>
                        <a:t>Is Life Like a Journey?</a:t>
                      </a:r>
                      <a:endParaRPr lang="en-GB" sz="2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7889374"/>
                  </a:ext>
                </a:extLst>
              </a:tr>
              <a:tr h="28331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effectLst/>
                        </a:rPr>
                        <a:t>Religions studied in these units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effectLst/>
                        </a:rPr>
                        <a:t>Islam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effectLst/>
                        </a:rPr>
                        <a:t>Sikhism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effectLst/>
                        </a:rPr>
                        <a:t>Christianity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effectLst/>
                        </a:rPr>
                        <a:t>Islam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effectLst/>
                        </a:rPr>
                        <a:t>Sikhism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effectLst/>
                        </a:rPr>
                        <a:t>Christianity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effectLst/>
                        </a:rPr>
                        <a:t> 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effectLst/>
                        </a:rPr>
                        <a:t>Christian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effectLst/>
                        </a:rPr>
                        <a:t>Islam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effectLst/>
                        </a:rPr>
                        <a:t>Hinduism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3766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9295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1A5A3-95A9-4019-BBFA-5824C2DA8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5916757-9246-48E2-96B5-C9EB406036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0671748"/>
              </p:ext>
            </p:extLst>
          </p:nvPr>
        </p:nvGraphicFramePr>
        <p:xfrm>
          <a:off x="342900" y="814546"/>
          <a:ext cx="11506199" cy="54199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7042">
                  <a:extLst>
                    <a:ext uri="{9D8B030D-6E8A-4147-A177-3AD203B41FA5}">
                      <a16:colId xmlns:a16="http://schemas.microsoft.com/office/drawing/2014/main" val="3946807469"/>
                    </a:ext>
                  </a:extLst>
                </a:gridCol>
                <a:gridCol w="3474628">
                  <a:extLst>
                    <a:ext uri="{9D8B030D-6E8A-4147-A177-3AD203B41FA5}">
                      <a16:colId xmlns:a16="http://schemas.microsoft.com/office/drawing/2014/main" val="4083338601"/>
                    </a:ext>
                  </a:extLst>
                </a:gridCol>
                <a:gridCol w="2874075">
                  <a:extLst>
                    <a:ext uri="{9D8B030D-6E8A-4147-A177-3AD203B41FA5}">
                      <a16:colId xmlns:a16="http://schemas.microsoft.com/office/drawing/2014/main" val="3751196917"/>
                    </a:ext>
                  </a:extLst>
                </a:gridCol>
                <a:gridCol w="2820454">
                  <a:extLst>
                    <a:ext uri="{9D8B030D-6E8A-4147-A177-3AD203B41FA5}">
                      <a16:colId xmlns:a16="http://schemas.microsoft.com/office/drawing/2014/main" val="2555713067"/>
                    </a:ext>
                  </a:extLst>
                </a:gridCol>
              </a:tblGrid>
              <a:tr h="472488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effectLst/>
                        </a:rPr>
                        <a:t>Year 5 and 6 (A)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2166191"/>
                  </a:ext>
                </a:extLst>
              </a:tr>
              <a:tr h="4724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effectLst/>
                        </a:rPr>
                        <a:t> 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effectLst/>
                        </a:rPr>
                        <a:t>Autumn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effectLst/>
                        </a:rPr>
                        <a:t>Spring 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effectLst/>
                        </a:rPr>
                        <a:t>Summer 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3474796"/>
                  </a:ext>
                </a:extLst>
              </a:tr>
              <a:tr h="14613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effectLst/>
                        </a:rPr>
                        <a:t>Units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rgbClr val="FF0000"/>
                          </a:solidFill>
                          <a:effectLst/>
                        </a:rPr>
                        <a:t>26. Words of Wisdom from Sikhs, Muslims and Christians</a:t>
                      </a:r>
                      <a:endParaRPr lang="en-GB" sz="2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rgbClr val="FF0000"/>
                          </a:solidFill>
                          <a:effectLst/>
                        </a:rPr>
                        <a:t>27. Expressing spiritual ideas through the arts</a:t>
                      </a:r>
                      <a:endParaRPr lang="en-GB" sz="2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rgbClr val="FF0000"/>
                          </a:solidFill>
                          <a:effectLst/>
                        </a:rPr>
                        <a:t>28. What will make our community more respectful</a:t>
                      </a:r>
                      <a:endParaRPr lang="en-GB" sz="2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8053023"/>
                  </a:ext>
                </a:extLst>
              </a:tr>
              <a:tr h="25903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effectLst/>
                        </a:rPr>
                        <a:t>Religions studied in these units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effectLst/>
                        </a:rPr>
                        <a:t>Sikhism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effectLst/>
                        </a:rPr>
                        <a:t>Islam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effectLst/>
                        </a:rPr>
                        <a:t>Christianity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effectLst/>
                        </a:rPr>
                        <a:t> 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effectLst/>
                        </a:rPr>
                        <a:t>Christian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effectLst/>
                        </a:rPr>
                        <a:t>Hinduism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effectLst/>
                        </a:rPr>
                        <a:t>Christianity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effectLst/>
                        </a:rPr>
                        <a:t>Sikhism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effectLst/>
                        </a:rPr>
                        <a:t> 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47374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9327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D8080-D2DF-4470-8082-A0CD681DB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FEC77DE-D3A6-4F03-9E5D-5E7777EC97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1700530"/>
              </p:ext>
            </p:extLst>
          </p:nvPr>
        </p:nvGraphicFramePr>
        <p:xfrm>
          <a:off x="538480" y="507365"/>
          <a:ext cx="10703559" cy="54845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4016">
                  <a:extLst>
                    <a:ext uri="{9D8B030D-6E8A-4147-A177-3AD203B41FA5}">
                      <a16:colId xmlns:a16="http://schemas.microsoft.com/office/drawing/2014/main" val="700947538"/>
                    </a:ext>
                  </a:extLst>
                </a:gridCol>
                <a:gridCol w="3232248">
                  <a:extLst>
                    <a:ext uri="{9D8B030D-6E8A-4147-A177-3AD203B41FA5}">
                      <a16:colId xmlns:a16="http://schemas.microsoft.com/office/drawing/2014/main" val="1685114289"/>
                    </a:ext>
                  </a:extLst>
                </a:gridCol>
                <a:gridCol w="2673588">
                  <a:extLst>
                    <a:ext uri="{9D8B030D-6E8A-4147-A177-3AD203B41FA5}">
                      <a16:colId xmlns:a16="http://schemas.microsoft.com/office/drawing/2014/main" val="947938484"/>
                    </a:ext>
                  </a:extLst>
                </a:gridCol>
                <a:gridCol w="2623707">
                  <a:extLst>
                    <a:ext uri="{9D8B030D-6E8A-4147-A177-3AD203B41FA5}">
                      <a16:colId xmlns:a16="http://schemas.microsoft.com/office/drawing/2014/main" val="3049500401"/>
                    </a:ext>
                  </a:extLst>
                </a:gridCol>
              </a:tblGrid>
              <a:tr h="446981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effectLst/>
                        </a:rPr>
                        <a:t>Year 5 and 6 (B)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106604"/>
                  </a:ext>
                </a:extLst>
              </a:tr>
              <a:tr h="4469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effectLst/>
                        </a:rPr>
                        <a:t> 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effectLst/>
                        </a:rPr>
                        <a:t>Autumn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effectLst/>
                        </a:rPr>
                        <a:t>Spring 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effectLst/>
                        </a:rPr>
                        <a:t>Summer 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4350277"/>
                  </a:ext>
                </a:extLst>
              </a:tr>
              <a:tr h="24797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effectLst/>
                        </a:rPr>
                        <a:t>Units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rgbClr val="FF0000"/>
                          </a:solidFill>
                          <a:effectLst/>
                        </a:rPr>
                        <a:t>22. Prayer: asking questions, seeking answers</a:t>
                      </a:r>
                      <a:endParaRPr lang="en-GB" sz="2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rgbClr val="FF0000"/>
                          </a:solidFill>
                          <a:effectLst/>
                        </a:rPr>
                        <a:t>23. Values: What can we learn from other faiths?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GB" sz="2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rgbClr val="FF0000"/>
                          </a:solidFill>
                          <a:effectLst/>
                        </a:rPr>
                        <a:t>25. Religion and the individual: Exploring commitment</a:t>
                      </a:r>
                      <a:endParaRPr lang="en-GB" sz="2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2537632"/>
                  </a:ext>
                </a:extLst>
              </a:tr>
              <a:tr h="19248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effectLst/>
                        </a:rPr>
                        <a:t>Religions studied in these units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effectLst/>
                        </a:rPr>
                        <a:t>Sikhism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effectLst/>
                        </a:rPr>
                        <a:t>Islam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effectLst/>
                        </a:rPr>
                        <a:t>Christianity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effectLst/>
                        </a:rPr>
                        <a:t> 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effectLst/>
                        </a:rPr>
                        <a:t>Christianity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effectLst/>
                        </a:rPr>
                        <a:t>Sikhism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effectLst/>
                        </a:rPr>
                        <a:t>Hinduism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effectLst/>
                        </a:rPr>
                        <a:t> 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effectLst/>
                        </a:rPr>
                        <a:t>Christianity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effectLst/>
                        </a:rPr>
                        <a:t>Islam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effectLst/>
                        </a:rPr>
                        <a:t> 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6164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4139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</TotalTime>
  <Words>597</Words>
  <Application>Microsoft Office PowerPoint</Application>
  <PresentationFormat>Widescreen</PresentationFormat>
  <Paragraphs>187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Helvetica 45 Light</vt:lpstr>
      <vt:lpstr>Office Theme</vt:lpstr>
      <vt:lpstr>Our R.E. Curriculum  </vt:lpstr>
      <vt:lpstr>KS1 – Christianity, Islam  KS2 – Christianity, Islam, Hinduism/ Sikhism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Units enable children to make progression   KNOWLEDGE  CONCEPTS  SKILLS  ATTITUDES                                 </vt:lpstr>
      <vt:lpstr>Progression in CONCEPTS </vt:lpstr>
      <vt:lpstr>Progression in KNOWLEDGE, for example: </vt:lpstr>
      <vt:lpstr>Progression in SKILLS </vt:lpstr>
      <vt:lpstr> Progression in ATTUTUDES </vt:lpstr>
      <vt:lpstr>Standing Advisory Council on Religious Education (SACRE) - Telford &amp; Wrekin Council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Progression in R.E.</dc:title>
  <dc:creator>Branch, Debbie</dc:creator>
  <cp:lastModifiedBy>Hedges, Sue</cp:lastModifiedBy>
  <cp:revision>11</cp:revision>
  <dcterms:created xsi:type="dcterms:W3CDTF">2021-06-06T13:08:39Z</dcterms:created>
  <dcterms:modified xsi:type="dcterms:W3CDTF">2021-07-26T07:47:59Z</dcterms:modified>
</cp:coreProperties>
</file>